
<file path=[Content_Types].xml><?xml version="1.0" encoding="utf-8"?>
<Types xmlns="http://schemas.openxmlformats.org/package/2006/content-types">
  <Default Extension="bmp" ContentType="image/bmp"/>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8"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01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59A5B69-6FEB-4F5B-8F9E-9B9CA87CFE2F}" type="datetimeFigureOut">
              <a:rPr lang="en-US" smtClean="0"/>
              <a:pPr/>
              <a:t>11/5/2010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7A00453-4F58-422F-BDBF-808DC13F9199}"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9A5B69-6FEB-4F5B-8F9E-9B9CA87CFE2F}" type="datetimeFigureOut">
              <a:rPr lang="en-US" smtClean="0"/>
              <a:pPr/>
              <a:t>11/5/2010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7A00453-4F58-422F-BDBF-808DC13F9199}"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59A5B69-6FEB-4F5B-8F9E-9B9CA87CFE2F}" type="datetimeFigureOut">
              <a:rPr lang="en-US" smtClean="0"/>
              <a:pPr/>
              <a:t>11/5/2010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7A00453-4F58-422F-BDBF-808DC13F9199}" type="slidenum">
              <a:rPr lang="en-AU" smtClean="0"/>
              <a:pPr/>
              <a:t>‹#›</a:t>
            </a:fld>
            <a:endParaRPr lang="en-A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9A5B69-6FEB-4F5B-8F9E-9B9CA87CFE2F}" type="datetimeFigureOut">
              <a:rPr lang="en-US" smtClean="0"/>
              <a:pPr/>
              <a:t>11/5/2010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7A00453-4F58-422F-BDBF-808DC13F9199}" type="slidenum">
              <a:rPr lang="en-AU" smtClean="0"/>
              <a:pPr/>
              <a:t>‹#›</a:t>
            </a:fld>
            <a:endParaRPr lang="en-AU"/>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9A5B69-6FEB-4F5B-8F9E-9B9CA87CFE2F}" type="datetimeFigureOut">
              <a:rPr lang="en-US" smtClean="0"/>
              <a:pPr/>
              <a:t>11/5/2010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7A00453-4F58-422F-BDBF-808DC13F9199}"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D59A5B69-6FEB-4F5B-8F9E-9B9CA87CFE2F}" type="datetimeFigureOut">
              <a:rPr lang="en-US" smtClean="0"/>
              <a:pPr/>
              <a:t>11/5/2010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7A00453-4F58-422F-BDBF-808DC13F9199}" type="slidenum">
              <a:rPr lang="en-AU" smtClean="0"/>
              <a:pPr/>
              <a:t>‹#›</a:t>
            </a:fld>
            <a:endParaRPr lang="en-AU"/>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59A5B69-6FEB-4F5B-8F9E-9B9CA87CFE2F}" type="datetimeFigureOut">
              <a:rPr lang="en-US" smtClean="0"/>
              <a:pPr/>
              <a:t>11/5/2010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47A00453-4F58-422F-BDBF-808DC13F9199}"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9A5B69-6FEB-4F5B-8F9E-9B9CA87CFE2F}" type="datetimeFigureOut">
              <a:rPr lang="en-US" smtClean="0"/>
              <a:pPr/>
              <a:t>11/5/2010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47A00453-4F58-422F-BDBF-808DC13F9199}"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D59A5B69-6FEB-4F5B-8F9E-9B9CA87CFE2F}" type="datetimeFigureOut">
              <a:rPr lang="en-US" smtClean="0"/>
              <a:pPr/>
              <a:t>11/5/2010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47A00453-4F58-422F-BDBF-808DC13F9199}"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59A5B69-6FEB-4F5B-8F9E-9B9CA87CFE2F}" type="datetimeFigureOut">
              <a:rPr lang="en-US" smtClean="0"/>
              <a:pPr/>
              <a:t>11/5/2010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7A00453-4F58-422F-BDBF-808DC13F9199}" type="slidenum">
              <a:rPr lang="en-AU" smtClean="0"/>
              <a:pPr/>
              <a:t>‹#›</a:t>
            </a:fld>
            <a:endParaRPr lang="en-A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9A5B69-6FEB-4F5B-8F9E-9B9CA87CFE2F}" type="datetimeFigureOut">
              <a:rPr lang="en-US" smtClean="0"/>
              <a:pPr/>
              <a:t>11/5/2010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7A00453-4F58-422F-BDBF-808DC13F9199}" type="slidenum">
              <a:rPr lang="en-AU" smtClean="0"/>
              <a:pPr/>
              <a:t>‹#›</a:t>
            </a:fld>
            <a:endParaRPr lang="en-A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D59A5B69-6FEB-4F5B-8F9E-9B9CA87CFE2F}" type="datetimeFigureOut">
              <a:rPr lang="en-US" smtClean="0"/>
              <a:pPr/>
              <a:t>11/5/2010</a:t>
            </a:fld>
            <a:endParaRPr lang="en-A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A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47A00453-4F58-422F-BDBF-808DC13F9199}" type="slidenum">
              <a:rPr lang="en-AU" smtClean="0"/>
              <a:pPr/>
              <a:t>‹#›</a:t>
            </a:fld>
            <a:endParaRPr lang="en-A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bmp"/><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1820206"/>
            <a:ext cx="8501122" cy="1828800"/>
          </a:xfrm>
        </p:spPr>
        <p:txBody>
          <a:bodyPr/>
          <a:lstStyle/>
          <a:p>
            <a:r>
              <a:rPr lang="en-AU" dirty="0" smtClean="0"/>
              <a:t>VCE English </a:t>
            </a:r>
            <a:br>
              <a:rPr lang="en-AU" dirty="0" smtClean="0"/>
            </a:br>
            <a:r>
              <a:rPr lang="en-AU" dirty="0" smtClean="0"/>
              <a:t>– Units 3 &amp; 4</a:t>
            </a:r>
            <a:endParaRPr lang="en-AU" dirty="0"/>
          </a:p>
        </p:txBody>
      </p:sp>
      <p:sp>
        <p:nvSpPr>
          <p:cNvPr id="3" name="Subtitle 2"/>
          <p:cNvSpPr>
            <a:spLocks noGrp="1"/>
          </p:cNvSpPr>
          <p:nvPr>
            <p:ph type="subTitle" idx="1"/>
          </p:nvPr>
        </p:nvSpPr>
        <p:spPr/>
        <p:txBody>
          <a:bodyPr/>
          <a:lstStyle/>
          <a:p>
            <a:endParaRPr lang="en-AU" dirty="0" smtClean="0"/>
          </a:p>
          <a:p>
            <a:endParaRPr lang="en-AU" dirty="0" smtClean="0"/>
          </a:p>
          <a:p>
            <a:r>
              <a:rPr lang="en-AU" dirty="0" smtClean="0"/>
              <a:t>Mentone Grammar School - </a:t>
            </a:r>
            <a:r>
              <a:rPr lang="en-AU" dirty="0" smtClean="0"/>
              <a:t>2011</a:t>
            </a:r>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571350">
            <a:off x="611560" y="692696"/>
            <a:ext cx="1270000" cy="1955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403437">
            <a:off x="6732240" y="618083"/>
            <a:ext cx="1333500" cy="21050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8536">
            <a:off x="683568" y="3501008"/>
            <a:ext cx="1744787" cy="26579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693864">
            <a:off x="6732240" y="3429372"/>
            <a:ext cx="1771650" cy="2590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dirty="0" smtClean="0"/>
              <a:t>Two tasks are required to meet this outcome</a:t>
            </a:r>
          </a:p>
          <a:p>
            <a:r>
              <a:rPr lang="en-AU" dirty="0" smtClean="0"/>
              <a:t>1. Writing which analyses the use of language in three or more persuasive texts that debate a current issue in the Australian media</a:t>
            </a:r>
          </a:p>
          <a:p>
            <a:r>
              <a:rPr lang="en-AU" dirty="0" smtClean="0"/>
              <a:t>This will be a comparison </a:t>
            </a:r>
          </a:p>
          <a:p>
            <a:r>
              <a:rPr lang="en-AU" dirty="0" smtClean="0"/>
              <a:t>2. a sustained and reasoned point of view on the selected issue in oral or written form</a:t>
            </a:r>
          </a:p>
          <a:p>
            <a:endParaRPr lang="en-AU" dirty="0"/>
          </a:p>
        </p:txBody>
      </p:sp>
      <p:sp>
        <p:nvSpPr>
          <p:cNvPr id="2" name="Title 1"/>
          <p:cNvSpPr>
            <a:spLocks noGrp="1"/>
          </p:cNvSpPr>
          <p:nvPr>
            <p:ph type="title"/>
          </p:nvPr>
        </p:nvSpPr>
        <p:spPr/>
        <p:txBody>
          <a:bodyPr/>
          <a:lstStyle/>
          <a:p>
            <a:r>
              <a:rPr lang="en-AU" dirty="0" smtClean="0"/>
              <a:t>Meeting Outcome 3</a:t>
            </a:r>
            <a:endParaRPr lang="en-A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dirty="0" smtClean="0"/>
              <a:t>There are two Areas of Study and two outcomes in unit 4</a:t>
            </a:r>
          </a:p>
          <a:p>
            <a:r>
              <a:rPr lang="en-AU" dirty="0" smtClean="0"/>
              <a:t>AOS 1 is a Reading and Responding outcome</a:t>
            </a:r>
          </a:p>
          <a:p>
            <a:r>
              <a:rPr lang="en-AU" dirty="0" smtClean="0"/>
              <a:t>AOS 2 is a Creating and Presenting outcome</a:t>
            </a:r>
            <a:endParaRPr lang="en-AU" dirty="0"/>
          </a:p>
        </p:txBody>
      </p:sp>
      <p:sp>
        <p:nvSpPr>
          <p:cNvPr id="2" name="Title 1"/>
          <p:cNvSpPr>
            <a:spLocks noGrp="1"/>
          </p:cNvSpPr>
          <p:nvPr>
            <p:ph type="title"/>
          </p:nvPr>
        </p:nvSpPr>
        <p:spPr/>
        <p:txBody>
          <a:bodyPr/>
          <a:lstStyle/>
          <a:p>
            <a:r>
              <a:rPr lang="en-AU" dirty="0" smtClean="0"/>
              <a:t>Unit 4</a:t>
            </a:r>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dirty="0" smtClean="0"/>
              <a:t>Develop and justify and interpretation of a selected text</a:t>
            </a:r>
          </a:p>
          <a:p>
            <a:r>
              <a:rPr lang="en-AU" i="1" dirty="0" smtClean="0"/>
              <a:t>This outcome will contribute 50 marks out of the 100 marks allocated to the School Assessed Coursework for Unit 4. It will be assessed by one task which will be worth 50 marks</a:t>
            </a:r>
            <a:endParaRPr lang="en-AU" i="1" dirty="0"/>
          </a:p>
        </p:txBody>
      </p:sp>
      <p:sp>
        <p:nvSpPr>
          <p:cNvPr id="2" name="Title 1"/>
          <p:cNvSpPr>
            <a:spLocks noGrp="1"/>
          </p:cNvSpPr>
          <p:nvPr>
            <p:ph type="title"/>
          </p:nvPr>
        </p:nvSpPr>
        <p:spPr/>
        <p:txBody>
          <a:bodyPr>
            <a:normAutofit/>
          </a:bodyPr>
          <a:lstStyle/>
          <a:p>
            <a:r>
              <a:rPr lang="en-AU" dirty="0" smtClean="0"/>
              <a:t>AOS 1 – Reading and Responding</a:t>
            </a:r>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AU" dirty="0" smtClean="0"/>
              <a:t>The Text chosen at Mentone Grammar in 2010 will be the film text </a:t>
            </a:r>
            <a:r>
              <a:rPr lang="en-AU" i="1" dirty="0" smtClean="0"/>
              <a:t>On the Waterfront </a:t>
            </a:r>
            <a:r>
              <a:rPr lang="en-AU" dirty="0" smtClean="0"/>
              <a:t>starring Marlon Brando</a:t>
            </a:r>
            <a:endParaRPr lang="en-AU" i="1" dirty="0" smtClean="0"/>
          </a:p>
          <a:p>
            <a:r>
              <a:rPr lang="en-AU" dirty="0" smtClean="0"/>
              <a:t>This task requires an extended written interpretation of the selected text</a:t>
            </a:r>
          </a:p>
          <a:p>
            <a:r>
              <a:rPr lang="en-AU" i="1" dirty="0" smtClean="0"/>
              <a:t>This outcome will contribute a total of 50 marks out of the 100 marks allocated to School Assessed Coursework for unit4. It will be assessed by one task which will contribute a total of 50 marks</a:t>
            </a:r>
          </a:p>
          <a:p>
            <a:endParaRPr lang="en-AU" dirty="0" smtClean="0"/>
          </a:p>
          <a:p>
            <a:endParaRPr lang="en-AU" dirty="0"/>
          </a:p>
        </p:txBody>
      </p:sp>
      <p:sp>
        <p:nvSpPr>
          <p:cNvPr id="2" name="Title 1"/>
          <p:cNvSpPr>
            <a:spLocks noGrp="1"/>
          </p:cNvSpPr>
          <p:nvPr>
            <p:ph type="title"/>
          </p:nvPr>
        </p:nvSpPr>
        <p:spPr/>
        <p:txBody>
          <a:bodyPr>
            <a:normAutofit/>
          </a:bodyPr>
          <a:lstStyle/>
          <a:p>
            <a:r>
              <a:rPr lang="en-AU" dirty="0" smtClean="0"/>
              <a:t>Outcome 1 in 2010</a:t>
            </a:r>
            <a:endParaRPr lang="en-A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dirty="0" smtClean="0"/>
              <a:t>You need to demonstrate the following:</a:t>
            </a:r>
          </a:p>
          <a:p>
            <a:pPr lvl="1"/>
            <a:r>
              <a:rPr lang="en-AU" dirty="0" smtClean="0"/>
              <a:t>Presentation of a sustained and detailed interpretation of a selected text supported by textual evidence</a:t>
            </a:r>
          </a:p>
          <a:p>
            <a:pPr lvl="1"/>
            <a:r>
              <a:rPr lang="en-AU" dirty="0" smtClean="0"/>
              <a:t>An understanding of the ideas, themes and characters constructed and presented in the selected text</a:t>
            </a:r>
          </a:p>
          <a:p>
            <a:pPr lvl="1"/>
            <a:r>
              <a:rPr lang="en-AU" dirty="0" smtClean="0"/>
              <a:t>Analyse the ways in which the author constructs meaning and expresses or implies a point of view and values</a:t>
            </a:r>
            <a:endParaRPr lang="en-AU" dirty="0"/>
          </a:p>
        </p:txBody>
      </p:sp>
      <p:sp>
        <p:nvSpPr>
          <p:cNvPr id="2" name="Title 1"/>
          <p:cNvSpPr>
            <a:spLocks noGrp="1"/>
          </p:cNvSpPr>
          <p:nvPr>
            <p:ph type="title"/>
          </p:nvPr>
        </p:nvSpPr>
        <p:spPr/>
        <p:txBody>
          <a:bodyPr/>
          <a:lstStyle/>
          <a:p>
            <a:r>
              <a:rPr lang="en-AU" dirty="0" smtClean="0"/>
              <a:t>How to meet the outcome</a:t>
            </a:r>
            <a:endParaRPr lang="en-A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AU" dirty="0" smtClean="0"/>
          </a:p>
          <a:p>
            <a:r>
              <a:rPr lang="en-AU" dirty="0" smtClean="0"/>
              <a:t>Use appropriate metalanguage in presenting the interpretation</a:t>
            </a:r>
          </a:p>
          <a:p>
            <a:r>
              <a:rPr lang="en-AU" dirty="0" smtClean="0"/>
              <a:t>Plan and revise written work for expressiveness, fluency and coherence</a:t>
            </a:r>
          </a:p>
          <a:p>
            <a:r>
              <a:rPr lang="en-AU" dirty="0" smtClean="0"/>
              <a:t>As this is a film text, you will also be expected to understand the ways in which film techniques contribute to meaning in the text</a:t>
            </a:r>
          </a:p>
          <a:p>
            <a:endParaRPr lang="en-AU" dirty="0" smtClean="0"/>
          </a:p>
          <a:p>
            <a:endParaRPr lang="en-AU" dirty="0"/>
          </a:p>
        </p:txBody>
      </p:sp>
      <p:sp>
        <p:nvSpPr>
          <p:cNvPr id="2" name="Title 1"/>
          <p:cNvSpPr>
            <a:spLocks noGrp="1"/>
          </p:cNvSpPr>
          <p:nvPr>
            <p:ph type="title"/>
          </p:nvPr>
        </p:nvSpPr>
        <p:spPr/>
        <p:txBody>
          <a:bodyPr/>
          <a:lstStyle/>
          <a:p>
            <a:r>
              <a:rPr lang="en-AU" dirty="0" smtClean="0"/>
              <a:t>How to meet the outcome</a:t>
            </a:r>
            <a:endParaRPr lang="en-A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dirty="0" smtClean="0"/>
              <a:t>This is the same as for unit 3</a:t>
            </a:r>
          </a:p>
          <a:p>
            <a:r>
              <a:rPr lang="en-AU" dirty="0" smtClean="0"/>
              <a:t>The Text chosen in 2010 for this outcome in Unit 4 is </a:t>
            </a:r>
            <a:r>
              <a:rPr lang="en-AU" dirty="0" smtClean="0"/>
              <a:t>Tennessee Williams’ play </a:t>
            </a:r>
            <a:r>
              <a:rPr lang="en-AU" i="1" dirty="0" smtClean="0"/>
              <a:t>A Streetcar Named Desire</a:t>
            </a:r>
            <a:endParaRPr lang="en-AU" i="1" dirty="0" smtClean="0"/>
          </a:p>
          <a:p>
            <a:r>
              <a:rPr lang="en-AU" i="1" dirty="0" smtClean="0"/>
              <a:t>This outcome will contribute 50 marks allocated to school assessed coursework for unit 4. it will be assessed by one or more tasks which will contribute a total of 50 marks.</a:t>
            </a:r>
            <a:endParaRPr lang="en-AU" i="1" dirty="0"/>
          </a:p>
        </p:txBody>
      </p:sp>
      <p:sp>
        <p:nvSpPr>
          <p:cNvPr id="2" name="Title 1"/>
          <p:cNvSpPr>
            <a:spLocks noGrp="1"/>
          </p:cNvSpPr>
          <p:nvPr>
            <p:ph type="title"/>
          </p:nvPr>
        </p:nvSpPr>
        <p:spPr/>
        <p:txBody>
          <a:bodyPr>
            <a:normAutofit/>
          </a:bodyPr>
          <a:lstStyle/>
          <a:p>
            <a:r>
              <a:rPr lang="en-AU" dirty="0" smtClean="0"/>
              <a:t>AOS 2 – Creating and Presenting</a:t>
            </a:r>
            <a:endParaRPr lang="en-A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AU" dirty="0" smtClean="0"/>
              <a:t>The examination at the end of the year is worth 50% of your overall mark</a:t>
            </a:r>
          </a:p>
          <a:p>
            <a:r>
              <a:rPr lang="en-AU" dirty="0" smtClean="0"/>
              <a:t>The earlier you prepare for this the better</a:t>
            </a:r>
          </a:p>
          <a:p>
            <a:r>
              <a:rPr lang="en-AU" dirty="0" smtClean="0"/>
              <a:t>You should regularly revise all of your notes on each text and on AOS 3 </a:t>
            </a:r>
          </a:p>
          <a:p>
            <a:r>
              <a:rPr lang="en-AU" dirty="0" smtClean="0"/>
              <a:t>Your texts should have been read several times and should have highlighted the main points</a:t>
            </a:r>
          </a:p>
          <a:p>
            <a:r>
              <a:rPr lang="en-AU" dirty="0" smtClean="0"/>
              <a:t>Keep  all notes neatly </a:t>
            </a:r>
            <a:r>
              <a:rPr lang="en-AU" dirty="0" smtClean="0"/>
              <a:t>organised- you may wish to separate your notes into areas of study.</a:t>
            </a:r>
            <a:endParaRPr lang="en-AU" dirty="0"/>
          </a:p>
        </p:txBody>
      </p:sp>
      <p:sp>
        <p:nvSpPr>
          <p:cNvPr id="2" name="Title 1"/>
          <p:cNvSpPr>
            <a:spLocks noGrp="1"/>
          </p:cNvSpPr>
          <p:nvPr>
            <p:ph type="title"/>
          </p:nvPr>
        </p:nvSpPr>
        <p:spPr/>
        <p:txBody>
          <a:bodyPr/>
          <a:lstStyle/>
          <a:p>
            <a:r>
              <a:rPr lang="en-AU" dirty="0" smtClean="0"/>
              <a:t>The Examination</a:t>
            </a:r>
            <a:endParaRPr lang="en-A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dirty="0" smtClean="0"/>
              <a:t>See a teacher if you need assistance</a:t>
            </a:r>
          </a:p>
          <a:p>
            <a:r>
              <a:rPr lang="en-AU" dirty="0" smtClean="0"/>
              <a:t>Your first stop should always be your classroom teacher</a:t>
            </a:r>
          </a:p>
          <a:p>
            <a:r>
              <a:rPr lang="en-AU" dirty="0" smtClean="0"/>
              <a:t>Seek help as soon as possible if you are having difficulty understanding something</a:t>
            </a:r>
          </a:p>
          <a:p>
            <a:r>
              <a:rPr lang="en-AU" dirty="0" smtClean="0"/>
              <a:t>Your teacher should be your first port of call – they understand the requirements of the subject and are experienced in teaching it, their help is invaluable!</a:t>
            </a:r>
            <a:endParaRPr lang="en-AU" dirty="0"/>
          </a:p>
        </p:txBody>
      </p:sp>
      <p:sp>
        <p:nvSpPr>
          <p:cNvPr id="2" name="Title 1"/>
          <p:cNvSpPr>
            <a:spLocks noGrp="1"/>
          </p:cNvSpPr>
          <p:nvPr>
            <p:ph type="title"/>
          </p:nvPr>
        </p:nvSpPr>
        <p:spPr/>
        <p:txBody>
          <a:bodyPr/>
          <a:lstStyle/>
          <a:p>
            <a:r>
              <a:rPr lang="en-AU" dirty="0" smtClean="0"/>
              <a:t>How the school will help</a:t>
            </a:r>
            <a:endParaRPr lang="en-A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AU" dirty="0" smtClean="0"/>
              <a:t>Extra classes will be offered at various times on request</a:t>
            </a:r>
          </a:p>
          <a:p>
            <a:r>
              <a:rPr lang="en-AU" dirty="0" smtClean="0"/>
              <a:t>At exam times extra assistance is offered to students to help with revision</a:t>
            </a:r>
          </a:p>
          <a:p>
            <a:r>
              <a:rPr lang="en-AU" dirty="0" smtClean="0"/>
              <a:t>You will be given a clear timeline with the dates of class activities, </a:t>
            </a:r>
            <a:r>
              <a:rPr lang="en-AU" dirty="0" err="1" smtClean="0"/>
              <a:t>SACs</a:t>
            </a:r>
            <a:r>
              <a:rPr lang="en-AU" dirty="0" smtClean="0"/>
              <a:t> and exams</a:t>
            </a:r>
          </a:p>
          <a:p>
            <a:r>
              <a:rPr lang="en-AU" dirty="0" smtClean="0"/>
              <a:t>It is your responsibility to keep this and refer to it</a:t>
            </a:r>
          </a:p>
          <a:p>
            <a:r>
              <a:rPr lang="en-AU" dirty="0" smtClean="0"/>
              <a:t>If there are changes to SAC times you will be notified at least a week in advance</a:t>
            </a:r>
          </a:p>
          <a:p>
            <a:endParaRPr lang="en-AU" dirty="0"/>
          </a:p>
        </p:txBody>
      </p:sp>
      <p:sp>
        <p:nvSpPr>
          <p:cNvPr id="2" name="Title 1"/>
          <p:cNvSpPr>
            <a:spLocks noGrp="1"/>
          </p:cNvSpPr>
          <p:nvPr>
            <p:ph type="title"/>
          </p:nvPr>
        </p:nvSpPr>
        <p:spPr/>
        <p:txBody>
          <a:bodyPr/>
          <a:lstStyle/>
          <a:p>
            <a:r>
              <a:rPr lang="en-AU" dirty="0" smtClean="0"/>
              <a:t>Help cont.</a:t>
            </a: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dirty="0" smtClean="0"/>
              <a:t>Outcomes are set by VCAA</a:t>
            </a:r>
          </a:p>
          <a:p>
            <a:r>
              <a:rPr lang="en-AU" dirty="0" smtClean="0"/>
              <a:t>There are three outcomes</a:t>
            </a:r>
          </a:p>
          <a:p>
            <a:r>
              <a:rPr lang="en-AU" dirty="0" smtClean="0"/>
              <a:t>Each outcome covers an Area of Study</a:t>
            </a:r>
          </a:p>
          <a:p>
            <a:r>
              <a:rPr lang="en-AU" dirty="0" smtClean="0"/>
              <a:t>AoS1 – Reading and Responding</a:t>
            </a:r>
          </a:p>
          <a:p>
            <a:r>
              <a:rPr lang="en-AU" dirty="0" smtClean="0"/>
              <a:t>AoS2 – Creating and Presenting</a:t>
            </a:r>
          </a:p>
          <a:p>
            <a:r>
              <a:rPr lang="en-AU" dirty="0" smtClean="0"/>
              <a:t>AoS3-Using Language </a:t>
            </a:r>
            <a:r>
              <a:rPr lang="en-AU" smtClean="0"/>
              <a:t>to Persuade</a:t>
            </a:r>
            <a:endParaRPr lang="en-AU"/>
          </a:p>
        </p:txBody>
      </p:sp>
      <p:sp>
        <p:nvSpPr>
          <p:cNvPr id="2" name="Title 1"/>
          <p:cNvSpPr>
            <a:spLocks noGrp="1"/>
          </p:cNvSpPr>
          <p:nvPr>
            <p:ph type="title"/>
          </p:nvPr>
        </p:nvSpPr>
        <p:spPr/>
        <p:txBody>
          <a:bodyPr/>
          <a:lstStyle/>
          <a:p>
            <a:r>
              <a:rPr lang="en-AU" dirty="0" smtClean="0"/>
              <a:t>Unit 3</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dirty="0" smtClean="0"/>
              <a:t>Make sure you are thoroughly organised for learning</a:t>
            </a:r>
          </a:p>
          <a:p>
            <a:r>
              <a:rPr lang="en-AU" dirty="0" smtClean="0"/>
              <a:t>Create a separate folder for all of your texts</a:t>
            </a:r>
          </a:p>
          <a:p>
            <a:r>
              <a:rPr lang="en-AU" dirty="0" smtClean="0"/>
              <a:t>Create folders for persuasive language and for the Context</a:t>
            </a:r>
          </a:p>
          <a:p>
            <a:r>
              <a:rPr lang="en-AU" dirty="0" smtClean="0"/>
              <a:t>Take class notes in every class and for every discussion</a:t>
            </a:r>
          </a:p>
          <a:p>
            <a:r>
              <a:rPr lang="en-AU" dirty="0" smtClean="0"/>
              <a:t>Make sure you do all of the required class work and homework</a:t>
            </a:r>
            <a:endParaRPr lang="en-AU" dirty="0"/>
          </a:p>
        </p:txBody>
      </p:sp>
      <p:sp>
        <p:nvSpPr>
          <p:cNvPr id="2" name="Title 1"/>
          <p:cNvSpPr>
            <a:spLocks noGrp="1"/>
          </p:cNvSpPr>
          <p:nvPr>
            <p:ph type="title"/>
          </p:nvPr>
        </p:nvSpPr>
        <p:spPr/>
        <p:txBody>
          <a:bodyPr/>
          <a:lstStyle/>
          <a:p>
            <a:r>
              <a:rPr lang="en-AU" dirty="0" smtClean="0"/>
              <a:t>What you need to do</a:t>
            </a:r>
            <a:endParaRPr lang="en-A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AU" dirty="0" smtClean="0"/>
              <a:t>Make sure you have a quite place to study at home</a:t>
            </a:r>
          </a:p>
          <a:p>
            <a:r>
              <a:rPr lang="en-AU" dirty="0" smtClean="0"/>
              <a:t>READ WIDELY – this is crucial to your success in English</a:t>
            </a:r>
          </a:p>
          <a:p>
            <a:r>
              <a:rPr lang="en-AU" dirty="0" smtClean="0"/>
              <a:t>Get a newspaper subscription – you need to be aware of current issues and to read persuasive texts</a:t>
            </a:r>
          </a:p>
          <a:p>
            <a:r>
              <a:rPr lang="en-AU" dirty="0" smtClean="0"/>
              <a:t>Research your topics in depth – find a variety of sources</a:t>
            </a:r>
          </a:p>
          <a:p>
            <a:r>
              <a:rPr lang="en-AU" dirty="0" smtClean="0"/>
              <a:t>Record all sources where you find and use information – </a:t>
            </a:r>
            <a:r>
              <a:rPr lang="en-AU" b="1" dirty="0" smtClean="0"/>
              <a:t>there are very strict rules about using work that is not your own - plagiarism</a:t>
            </a:r>
            <a:endParaRPr lang="en-AU" b="1" dirty="0"/>
          </a:p>
        </p:txBody>
      </p:sp>
      <p:sp>
        <p:nvSpPr>
          <p:cNvPr id="2" name="Title 1"/>
          <p:cNvSpPr>
            <a:spLocks noGrp="1"/>
          </p:cNvSpPr>
          <p:nvPr>
            <p:ph type="title"/>
          </p:nvPr>
        </p:nvSpPr>
        <p:spPr/>
        <p:txBody>
          <a:bodyPr/>
          <a:lstStyle/>
          <a:p>
            <a:r>
              <a:rPr lang="en-AU" dirty="0" smtClean="0"/>
              <a:t>What you need to do</a:t>
            </a:r>
            <a:endParaRPr lang="en-A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AU" dirty="0" smtClean="0"/>
              <a:t>You need to work hard to reach your goals</a:t>
            </a:r>
          </a:p>
          <a:p>
            <a:r>
              <a:rPr lang="en-AU" dirty="0" smtClean="0"/>
              <a:t>Use all of the resources available to you</a:t>
            </a:r>
          </a:p>
          <a:p>
            <a:r>
              <a:rPr lang="en-AU" dirty="0" smtClean="0"/>
              <a:t>What else do you think you can do?</a:t>
            </a:r>
          </a:p>
          <a:p>
            <a:endParaRPr lang="en-AU" dirty="0" smtClean="0"/>
          </a:p>
        </p:txBody>
      </p:sp>
      <p:sp>
        <p:nvSpPr>
          <p:cNvPr id="2" name="Title 1"/>
          <p:cNvSpPr>
            <a:spLocks noGrp="1"/>
          </p:cNvSpPr>
          <p:nvPr>
            <p:ph type="title"/>
          </p:nvPr>
        </p:nvSpPr>
        <p:spPr/>
        <p:txBody>
          <a:bodyPr/>
          <a:lstStyle/>
          <a:p>
            <a:r>
              <a:rPr lang="en-AU" dirty="0" smtClean="0"/>
              <a:t>What else?</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2071678"/>
            <a:ext cx="8183880" cy="4286280"/>
          </a:xfrm>
        </p:spPr>
        <p:txBody>
          <a:bodyPr>
            <a:normAutofit/>
          </a:bodyPr>
          <a:lstStyle/>
          <a:p>
            <a:r>
              <a:rPr lang="en-AU" i="1" dirty="0" smtClean="0"/>
              <a:t>This contributes 30 marks out of the 10 marks for School Assessed Coursework for Unit 3. It will be assessed by one task which will be worth 30 marks</a:t>
            </a:r>
          </a:p>
          <a:p>
            <a:r>
              <a:rPr lang="en-AU" dirty="0" smtClean="0"/>
              <a:t>Analyse, either orally or in writing how a selected text constructs meaning, conveys ideas and values, and is open to a range of interpretations.</a:t>
            </a:r>
          </a:p>
          <a:p>
            <a:r>
              <a:rPr lang="en-AU" dirty="0" smtClean="0"/>
              <a:t>You must demonstrate the following skills:</a:t>
            </a:r>
          </a:p>
          <a:p>
            <a:pPr lvl="1"/>
            <a:r>
              <a:rPr lang="en-AU" dirty="0" smtClean="0"/>
              <a:t>Understanding of ideas, characters and themes </a:t>
            </a:r>
          </a:p>
          <a:p>
            <a:pPr lvl="1"/>
            <a:r>
              <a:rPr lang="en-AU" dirty="0" smtClean="0"/>
              <a:t>Understanding of the ways that the author constructs meaning</a:t>
            </a:r>
          </a:p>
          <a:p>
            <a:pPr lvl="1" algn="r"/>
            <a:r>
              <a:rPr lang="en-AU" dirty="0" smtClean="0"/>
              <a:t>Cont.</a:t>
            </a:r>
            <a:endParaRPr lang="en-AU" dirty="0"/>
          </a:p>
        </p:txBody>
      </p:sp>
      <p:sp>
        <p:nvSpPr>
          <p:cNvPr id="2" name="Title 1"/>
          <p:cNvSpPr>
            <a:spLocks noGrp="1"/>
          </p:cNvSpPr>
          <p:nvPr>
            <p:ph type="title"/>
          </p:nvPr>
        </p:nvSpPr>
        <p:spPr/>
        <p:txBody>
          <a:bodyPr>
            <a:normAutofit/>
          </a:bodyPr>
          <a:lstStyle/>
          <a:p>
            <a:r>
              <a:rPr lang="en-AU" dirty="0" smtClean="0"/>
              <a:t>AOS1 – Reading and Responding</a:t>
            </a:r>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1"/>
            <a:r>
              <a:rPr lang="en-AU" dirty="0" smtClean="0"/>
              <a:t>Understanding of the social, historical and/or cultural values embodied in the text</a:t>
            </a:r>
          </a:p>
          <a:p>
            <a:pPr lvl="1"/>
            <a:r>
              <a:rPr lang="en-AU" dirty="0" smtClean="0"/>
              <a:t>Show the ways that the text can be open to different interpretations</a:t>
            </a:r>
          </a:p>
          <a:p>
            <a:pPr lvl="1"/>
            <a:r>
              <a:rPr lang="en-AU" dirty="0" smtClean="0"/>
              <a:t>Plan and revise written work for expressiveness, fluency and coherence or plan and deliver an effective oral text</a:t>
            </a:r>
            <a:endParaRPr lang="en-AU" dirty="0"/>
          </a:p>
        </p:txBody>
      </p:sp>
      <p:sp>
        <p:nvSpPr>
          <p:cNvPr id="5" name="Title 4"/>
          <p:cNvSpPr>
            <a:spLocks noGrp="1"/>
          </p:cNvSpPr>
          <p:nvPr>
            <p:ph type="title"/>
          </p:nvPr>
        </p:nvSpPr>
        <p:spPr/>
        <p:txBody>
          <a:bodyPr>
            <a:normAutofit/>
          </a:bodyPr>
          <a:lstStyle/>
          <a:p>
            <a:r>
              <a:rPr lang="en-AU" dirty="0" smtClean="0"/>
              <a:t>Demonstrating outcome 1 cont.</a:t>
            </a:r>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dirty="0" smtClean="0"/>
              <a:t>The text chosen to allow you to demonstrate outcome 1 in 2008 is Geraldine Brooks’ text </a:t>
            </a:r>
            <a:r>
              <a:rPr lang="en-AU" i="1" dirty="0" smtClean="0"/>
              <a:t>Year of Wonders – A Journal of the Plague Year</a:t>
            </a:r>
          </a:p>
          <a:p>
            <a:r>
              <a:rPr lang="en-AU" dirty="0" smtClean="0"/>
              <a:t>You will </a:t>
            </a:r>
            <a:r>
              <a:rPr lang="en-AU" dirty="0" smtClean="0"/>
              <a:t>continue to read </a:t>
            </a:r>
            <a:r>
              <a:rPr lang="en-AU" dirty="0" smtClean="0"/>
              <a:t>this over the holidays and complete all holiday homework related to it</a:t>
            </a:r>
          </a:p>
          <a:p>
            <a:r>
              <a:rPr lang="en-AU" dirty="0" smtClean="0"/>
              <a:t>Prepare to read your text more than once and highlight key ideas, themes and character or plot events</a:t>
            </a:r>
            <a:endParaRPr lang="en-AU" dirty="0"/>
          </a:p>
        </p:txBody>
      </p:sp>
      <p:sp>
        <p:nvSpPr>
          <p:cNvPr id="2" name="Title 1"/>
          <p:cNvSpPr>
            <a:spLocks noGrp="1"/>
          </p:cNvSpPr>
          <p:nvPr>
            <p:ph type="title"/>
          </p:nvPr>
        </p:nvSpPr>
        <p:spPr/>
        <p:txBody>
          <a:bodyPr>
            <a:normAutofit/>
          </a:bodyPr>
          <a:lstStyle/>
          <a:p>
            <a:r>
              <a:rPr lang="en-AU" dirty="0" smtClean="0"/>
              <a:t>Outcome 1 at Mentone Grammar</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AU" dirty="0" smtClean="0"/>
              <a:t>Draw on ideas and/or arguments suggested by a chosen Context to create written texts for a specific audience and purpose and discuss and analyse in writing your decisions about form and purpose, language, audience and context.</a:t>
            </a:r>
          </a:p>
          <a:p>
            <a:r>
              <a:rPr lang="en-AU" i="1" dirty="0" smtClean="0"/>
              <a:t>This outcome will contribute 30 marks out of 100 marks allocated to School Assessed Coursework for Unit 3. It will be assessed by one or more tasks, which contribute a total of 30 marks</a:t>
            </a:r>
          </a:p>
          <a:p>
            <a:r>
              <a:rPr lang="en-AU" dirty="0" smtClean="0"/>
              <a:t>Your task is to create a sustained written text for a specific audience and context</a:t>
            </a:r>
          </a:p>
          <a:p>
            <a:endParaRPr lang="en-AU" dirty="0"/>
          </a:p>
        </p:txBody>
      </p:sp>
      <p:sp>
        <p:nvSpPr>
          <p:cNvPr id="2" name="Title 1"/>
          <p:cNvSpPr>
            <a:spLocks noGrp="1"/>
          </p:cNvSpPr>
          <p:nvPr>
            <p:ph type="title"/>
          </p:nvPr>
        </p:nvSpPr>
        <p:spPr/>
        <p:txBody>
          <a:bodyPr>
            <a:normAutofit/>
          </a:bodyPr>
          <a:lstStyle/>
          <a:p>
            <a:r>
              <a:rPr lang="en-AU" dirty="0" smtClean="0"/>
              <a:t>AOS 2 – Creating and Presenting</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AU" dirty="0" smtClean="0"/>
              <a:t>You must included a written explanation of decisions about form, purpose, language, audience and context</a:t>
            </a:r>
          </a:p>
          <a:p>
            <a:r>
              <a:rPr lang="en-AU" dirty="0" smtClean="0"/>
              <a:t>You will read a text which will help you to understand the Context and give you some ideas about the requirements of the task</a:t>
            </a:r>
          </a:p>
          <a:p>
            <a:r>
              <a:rPr lang="en-AU" dirty="0" smtClean="0"/>
              <a:t>The chosen Context at Mentone Grammar is ‘Whose Reality</a:t>
            </a:r>
            <a:r>
              <a:rPr lang="en-AU" dirty="0" smtClean="0"/>
              <a:t>?’</a:t>
            </a:r>
          </a:p>
          <a:p>
            <a:pPr marL="0" indent="0">
              <a:buNone/>
            </a:pPr>
            <a:endParaRPr lang="en-AU" dirty="0" smtClean="0"/>
          </a:p>
          <a:p>
            <a:endParaRPr lang="en-AU" dirty="0"/>
          </a:p>
        </p:txBody>
      </p:sp>
      <p:sp>
        <p:nvSpPr>
          <p:cNvPr id="2" name="Title 1"/>
          <p:cNvSpPr>
            <a:spLocks noGrp="1"/>
          </p:cNvSpPr>
          <p:nvPr>
            <p:ph type="title"/>
          </p:nvPr>
        </p:nvSpPr>
        <p:spPr/>
        <p:txBody>
          <a:bodyPr/>
          <a:lstStyle/>
          <a:p>
            <a:r>
              <a:rPr lang="en-AU" dirty="0" smtClean="0"/>
              <a:t>AOS2 cont.</a:t>
            </a:r>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AU" dirty="0" smtClean="0"/>
              <a:t>The chosen text through which to explore the Context in 2010 is </a:t>
            </a:r>
            <a:r>
              <a:rPr lang="en-AU" dirty="0"/>
              <a:t>Robert </a:t>
            </a:r>
            <a:r>
              <a:rPr lang="en-AU" dirty="0" err="1"/>
              <a:t>Drewe’s</a:t>
            </a:r>
            <a:r>
              <a:rPr lang="en-AU" dirty="0"/>
              <a:t> novel </a:t>
            </a:r>
            <a:r>
              <a:rPr lang="en-AU" i="1" dirty="0"/>
              <a:t>The Shark Net </a:t>
            </a:r>
            <a:endParaRPr lang="en-AU" i="1" dirty="0" smtClean="0"/>
          </a:p>
          <a:p>
            <a:r>
              <a:rPr lang="en-AU" dirty="0" smtClean="0"/>
              <a:t>This memoir </a:t>
            </a:r>
            <a:r>
              <a:rPr lang="en-AU" dirty="0" smtClean="0"/>
              <a:t>is about </a:t>
            </a:r>
            <a:r>
              <a:rPr lang="en-AU" dirty="0" smtClean="0"/>
              <a:t>a young man who </a:t>
            </a:r>
            <a:r>
              <a:rPr lang="en-AU" dirty="0" smtClean="0"/>
              <a:t>grew up </a:t>
            </a:r>
            <a:r>
              <a:rPr lang="en-AU" dirty="0" smtClean="0"/>
              <a:t>in Perth in the 1960s and </a:t>
            </a:r>
            <a:r>
              <a:rPr lang="en-AU" dirty="0" smtClean="0"/>
              <a:t>the very different </a:t>
            </a:r>
            <a:r>
              <a:rPr lang="en-AU" dirty="0" smtClean="0"/>
              <a:t>values he had from his parents</a:t>
            </a:r>
            <a:endParaRPr lang="en-AU" dirty="0" smtClean="0"/>
          </a:p>
          <a:p>
            <a:r>
              <a:rPr lang="en-AU" dirty="0" smtClean="0"/>
              <a:t>It explores many themes related to the idea that each person has their own version of </a:t>
            </a:r>
            <a:r>
              <a:rPr lang="en-AU" dirty="0" smtClean="0"/>
              <a:t>reality and this can be affected by generational norms</a:t>
            </a:r>
            <a:endParaRPr lang="en-AU" dirty="0" smtClean="0"/>
          </a:p>
          <a:p>
            <a:r>
              <a:rPr lang="en-AU" dirty="0" smtClean="0"/>
              <a:t>You are required to read this over the holiday period and complete the holiday homework related to it.</a:t>
            </a:r>
            <a:endParaRPr lang="en-AU" dirty="0"/>
          </a:p>
        </p:txBody>
      </p:sp>
      <p:sp>
        <p:nvSpPr>
          <p:cNvPr id="2" name="Title 1"/>
          <p:cNvSpPr>
            <a:spLocks noGrp="1"/>
          </p:cNvSpPr>
          <p:nvPr>
            <p:ph type="title"/>
          </p:nvPr>
        </p:nvSpPr>
        <p:spPr/>
        <p:txBody>
          <a:bodyPr>
            <a:normAutofit/>
          </a:bodyPr>
          <a:lstStyle/>
          <a:p>
            <a:r>
              <a:rPr lang="en-AU" dirty="0" smtClean="0"/>
              <a:t>Outcome 2 Chosen Text</a:t>
            </a:r>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AU" dirty="0" smtClean="0"/>
              <a:t>Analyse the language in texts that present a point of view on an issue currently debated in the Australian media and construct, orally or in writing, a sustained and reasoned point of view on the selected issue</a:t>
            </a:r>
          </a:p>
          <a:p>
            <a:r>
              <a:rPr lang="en-AU" i="1" dirty="0" smtClean="0"/>
              <a:t>This outcome will contribute 40 marks out of the 100 marks allocated to School Assessed Coursework for unit 3. It will be assessed by two tasks, each of which will contribute 20 marks</a:t>
            </a:r>
          </a:p>
          <a:p>
            <a:r>
              <a:rPr lang="en-AU" dirty="0" smtClean="0"/>
              <a:t>One task in unit 3 must be assessed orally</a:t>
            </a:r>
          </a:p>
          <a:p>
            <a:r>
              <a:rPr lang="en-AU" dirty="0" smtClean="0"/>
              <a:t>Either outcome 1 or outcome 3 (task 2) will be assessed orally</a:t>
            </a:r>
            <a:endParaRPr lang="en-AU" dirty="0"/>
          </a:p>
        </p:txBody>
      </p:sp>
      <p:sp>
        <p:nvSpPr>
          <p:cNvPr id="2" name="Title 1"/>
          <p:cNvSpPr>
            <a:spLocks noGrp="1"/>
          </p:cNvSpPr>
          <p:nvPr>
            <p:ph type="title"/>
          </p:nvPr>
        </p:nvSpPr>
        <p:spPr/>
        <p:txBody>
          <a:bodyPr>
            <a:normAutofit fontScale="90000"/>
          </a:bodyPr>
          <a:lstStyle/>
          <a:p>
            <a:r>
              <a:rPr lang="en-AU" dirty="0" smtClean="0"/>
              <a:t>AOS3 – Using Language to Persuade</a:t>
            </a:r>
            <a:endParaRPr lang="en-A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169</TotalTime>
  <Words>1346</Words>
  <Application>Microsoft Office PowerPoint</Application>
  <PresentationFormat>On-screen Show (4:3)</PresentationFormat>
  <Paragraphs>107</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Waveform</vt:lpstr>
      <vt:lpstr>VCE English  – Units 3 &amp; 4</vt:lpstr>
      <vt:lpstr>Unit 3</vt:lpstr>
      <vt:lpstr>AOS1 – Reading and Responding</vt:lpstr>
      <vt:lpstr>Demonstrating outcome 1 cont.</vt:lpstr>
      <vt:lpstr>Outcome 1 at Mentone Grammar</vt:lpstr>
      <vt:lpstr>AOS 2 – Creating and Presenting</vt:lpstr>
      <vt:lpstr>AOS2 cont.</vt:lpstr>
      <vt:lpstr>Outcome 2 Chosen Text</vt:lpstr>
      <vt:lpstr>AOS3 – Using Language to Persuade</vt:lpstr>
      <vt:lpstr>Meeting Outcome 3</vt:lpstr>
      <vt:lpstr>Unit 4</vt:lpstr>
      <vt:lpstr>AOS 1 – Reading and Responding</vt:lpstr>
      <vt:lpstr>Outcome 1 in 2010</vt:lpstr>
      <vt:lpstr>How to meet the outcome</vt:lpstr>
      <vt:lpstr>How to meet the outcome</vt:lpstr>
      <vt:lpstr>AOS 2 – Creating and Presenting</vt:lpstr>
      <vt:lpstr>The Examination</vt:lpstr>
      <vt:lpstr>How the school will help</vt:lpstr>
      <vt:lpstr>Help cont.</vt:lpstr>
      <vt:lpstr>What you need to do</vt:lpstr>
      <vt:lpstr>What you need to do</vt:lpstr>
      <vt:lpstr>What else?</vt:lpstr>
    </vt:vector>
  </TitlesOfParts>
  <Company>Department of Education and Training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VCE English</dc:title>
  <dc:creator>Administrator</dc:creator>
  <cp:lastModifiedBy>Mentone Users</cp:lastModifiedBy>
  <cp:revision>26</cp:revision>
  <dcterms:created xsi:type="dcterms:W3CDTF">2009-11-23T08:47:11Z</dcterms:created>
  <dcterms:modified xsi:type="dcterms:W3CDTF">2010-11-05T02:50:05Z</dcterms:modified>
</cp:coreProperties>
</file>